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70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78A"/>
    <a:srgbClr val="5694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455F90-BEC9-40F5-BD2B-91D74226F6C2}" type="datetimeFigureOut">
              <a:rPr lang="fr-FR" smtClean="0"/>
              <a:t>11/03/2019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FDD295-E917-4197-A007-8FD0506C7DC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monde.fr/idees/article/2010/08/27/l-ecole-face-au-fleau-de-la-marchandisation_1403313_3232.html" TargetMode="External"/><Relationship Id="rId2" Type="http://schemas.openxmlformats.org/officeDocument/2006/relationships/hyperlink" Target="http://www.skolo.org/dossiers/marchandisation-de-lenseigneme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000240"/>
            <a:ext cx="8215370" cy="827083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rgbClr val="569405"/>
                </a:solidFill>
                <a:latin typeface="Calibri" pitchFamily="34" charset="0"/>
              </a:rPr>
              <a:t>La marchandisation de l’école</a:t>
            </a:r>
            <a:endParaRPr lang="fr-FR" sz="4000" b="1" dirty="0">
              <a:solidFill>
                <a:srgbClr val="569405"/>
              </a:solidFill>
              <a:latin typeface="Calibri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Bron, mardi 12 mars 2019</a:t>
            </a:r>
            <a:endParaRPr lang="fr-FR" dirty="0"/>
          </a:p>
        </p:txBody>
      </p:sp>
      <p:pic>
        <p:nvPicPr>
          <p:cNvPr id="6" name="Image 5" descr="Capture Logo 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57166"/>
            <a:ext cx="3105451" cy="9414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2976" y="3214686"/>
            <a:ext cx="6715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Qu’entendons nous par là ?  </a:t>
            </a:r>
          </a:p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Quels enjeux ? </a:t>
            </a:r>
          </a:p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Quelles propositions pouvons nous faire pour préserver une école publique humaine, juste et ambitieuse </a:t>
            </a:r>
            <a:r>
              <a:rPr lang="fr-FR" sz="2000" b="1" dirty="0" smtClean="0">
                <a:solidFill>
                  <a:schemeClr val="bg1"/>
                </a:solidFill>
              </a:rPr>
              <a:t>   ?</a:t>
            </a:r>
            <a:endParaRPr lang="fr-FR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Poursuivre la réflexion…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57494"/>
          </a:xfrm>
        </p:spPr>
        <p:txBody>
          <a:bodyPr>
            <a:normAutofit/>
          </a:bodyPr>
          <a:lstStyle/>
          <a:p>
            <a:r>
              <a:rPr lang="fr-FR" sz="2000" dirty="0" smtClean="0">
                <a:hlinkClick r:id="rId2"/>
              </a:rPr>
              <a:t>http://www.skolo.org/dossiers/marchandisation-de-lenseignement</a:t>
            </a:r>
            <a:r>
              <a:rPr lang="fr-FR" sz="2000" dirty="0" smtClean="0">
                <a:hlinkClick r:id="rId2"/>
              </a:rPr>
              <a:t>/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>
                <a:hlinkClick r:id="rId3"/>
              </a:rPr>
              <a:t>https://</a:t>
            </a:r>
            <a:r>
              <a:rPr lang="fr-FR" sz="2000" dirty="0" smtClean="0">
                <a:hlinkClick r:id="rId3"/>
              </a:rPr>
              <a:t>www.lemonde.fr/idees/article/2010/08/27/l-ecole-face-au-fleau-de-la-marchandisation_1403313_3232.html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https://www.sudeducation.org/Nico-Hirtt-sur-La-marchandisation.html</a:t>
            </a:r>
            <a:endParaRPr lang="fr-FR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53400" cy="9906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2978A"/>
                </a:solidFill>
              </a:rPr>
              <a:t>Petit rappel des principes de nos rencontres</a:t>
            </a:r>
            <a:endParaRPr lang="fr-FR" sz="3600" dirty="0">
              <a:solidFill>
                <a:srgbClr val="02978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02978A"/>
                </a:solidFill>
              </a:rPr>
              <a:t>Dans un contexte de maltraitance institutionnelle et de </a:t>
            </a:r>
            <a:r>
              <a:rPr lang="fr-FR" b="1" dirty="0" smtClean="0">
                <a:solidFill>
                  <a:srgbClr val="02978A"/>
                </a:solidFill>
              </a:rPr>
              <a:t>parfois de désespérance </a:t>
            </a:r>
            <a:r>
              <a:rPr lang="fr-FR" b="1" dirty="0" smtClean="0">
                <a:solidFill>
                  <a:srgbClr val="02978A"/>
                </a:solidFill>
              </a:rPr>
              <a:t>professionnelle,</a:t>
            </a:r>
            <a:endParaRPr lang="fr-FR" dirty="0" smtClean="0">
              <a:solidFill>
                <a:srgbClr val="02978A"/>
              </a:solidFill>
            </a:endParaRPr>
          </a:p>
          <a:p>
            <a:pPr>
              <a:buNone/>
            </a:pPr>
            <a:r>
              <a:rPr lang="fr-FR" b="1" dirty="0" smtClean="0"/>
              <a:t>	Désirs </a:t>
            </a:r>
            <a:r>
              <a:rPr lang="fr-FR" b="1" dirty="0" smtClean="0"/>
              <a:t>d’école aspire à devenir un espace de </a:t>
            </a:r>
            <a:r>
              <a:rPr lang="fr-FR" b="1" dirty="0" err="1" smtClean="0"/>
              <a:t>bientraitance</a:t>
            </a:r>
            <a:r>
              <a:rPr lang="fr-FR" b="1" dirty="0" smtClean="0"/>
              <a:t>, de ressourcement, de résistance à l’arbitraire</a:t>
            </a:r>
            <a:r>
              <a:rPr lang="fr-FR" b="1" dirty="0" smtClean="0"/>
              <a:t>.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	L’association </a:t>
            </a:r>
            <a:r>
              <a:rPr lang="fr-FR" b="1" dirty="0" smtClean="0"/>
              <a:t>se positionne comme un relai, un soutien à toutes ses personnes qui rêvent d’une école accueillante, exigeante et solidaire.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02978A"/>
                </a:solidFill>
              </a:rPr>
              <a:t>Nous ne défendons aucune idéologie particulière, aucun dogme.</a:t>
            </a:r>
            <a:endParaRPr lang="fr-FR" dirty="0" smtClean="0">
              <a:solidFill>
                <a:srgbClr val="02978A"/>
              </a:solidFill>
            </a:endParaRPr>
          </a:p>
          <a:p>
            <a:pPr>
              <a:buNone/>
            </a:pPr>
            <a:r>
              <a:rPr lang="fr-FR" b="1" dirty="0" smtClean="0"/>
              <a:t>	Nous </a:t>
            </a:r>
            <a:r>
              <a:rPr lang="fr-FR" b="1" dirty="0" smtClean="0"/>
              <a:t>défendons « juste » des valeurs humanistes et le droit imprescriptible de chaque </a:t>
            </a:r>
            <a:r>
              <a:rPr lang="fr-FR" b="1" dirty="0" smtClean="0"/>
              <a:t>professionnel de </a:t>
            </a:r>
            <a:r>
              <a:rPr lang="fr-FR" b="1" dirty="0" smtClean="0"/>
              <a:t>pouvoir agir en conformité avec elles.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  <a:r>
              <a:rPr lang="fr-FR" dirty="0" smtClean="0"/>
              <a:t>    </a:t>
            </a:r>
            <a:r>
              <a:rPr lang="fr-FR" b="1" dirty="0" smtClean="0"/>
              <a:t>Nous arrivons </a:t>
            </a:r>
            <a:r>
              <a:rPr lang="fr-FR" b="1" dirty="0" smtClean="0"/>
              <a:t>avec </a:t>
            </a:r>
            <a:r>
              <a:rPr lang="fr-FR" b="1" dirty="0" smtClean="0"/>
              <a:t>nos </a:t>
            </a:r>
            <a:r>
              <a:rPr lang="fr-FR" b="1" dirty="0" smtClean="0"/>
              <a:t>aspirations, </a:t>
            </a:r>
            <a:r>
              <a:rPr lang="fr-FR" b="1" dirty="0" smtClean="0"/>
              <a:t>nos </a:t>
            </a:r>
            <a:r>
              <a:rPr lang="fr-FR" b="1" dirty="0" smtClean="0"/>
              <a:t>besoins, </a:t>
            </a:r>
            <a:r>
              <a:rPr lang="fr-FR" b="1" dirty="0" smtClean="0"/>
              <a:t>nos ressources. Nous </a:t>
            </a:r>
            <a:r>
              <a:rPr lang="fr-FR" b="1" dirty="0" smtClean="0"/>
              <a:t>sommes là pour </a:t>
            </a:r>
            <a:r>
              <a:rPr lang="fr-FR" b="1" dirty="0" smtClean="0"/>
              <a:t>nous soutenir mutuellement et tenter engager des initiatives dans l’intérêt de l’école publique et des enfants et adolescents qui la fréquentent.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02978A"/>
                </a:solidFill>
              </a:rPr>
              <a:t> Nous </a:t>
            </a:r>
            <a:r>
              <a:rPr lang="fr-FR" b="1" dirty="0" smtClean="0">
                <a:solidFill>
                  <a:srgbClr val="02978A"/>
                </a:solidFill>
              </a:rPr>
              <a:t>nous fixons aussi comme objectif de faire vivre ces </a:t>
            </a:r>
            <a:r>
              <a:rPr lang="fr-FR" b="1" dirty="0" smtClean="0">
                <a:solidFill>
                  <a:srgbClr val="02978A"/>
                </a:solidFill>
              </a:rPr>
              <a:t>valeurs lors de nos rencontres et débats.</a:t>
            </a:r>
            <a:endParaRPr lang="fr-FR" dirty="0" smtClean="0">
              <a:solidFill>
                <a:srgbClr val="02978A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Déroulement de la soirée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495800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Temps 1 </a:t>
            </a:r>
            <a:r>
              <a:rPr lang="fr-FR" dirty="0" smtClean="0"/>
              <a:t>(1h) </a:t>
            </a:r>
            <a:r>
              <a:rPr lang="fr-FR" b="1" dirty="0" smtClean="0"/>
              <a:t>: On apporte, on s’écoute, on débat…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Découverte des contributions proposées par les participants pour nourrir la réflexion </a:t>
            </a:r>
            <a:r>
              <a:rPr lang="fr-FR" sz="2600" dirty="0" smtClean="0"/>
              <a:t>(</a:t>
            </a:r>
            <a:r>
              <a:rPr lang="fr-FR" sz="2600" dirty="0" err="1" smtClean="0"/>
              <a:t>maximun</a:t>
            </a:r>
            <a:r>
              <a:rPr lang="fr-FR" sz="2600" dirty="0" smtClean="0"/>
              <a:t> 20’)  et débat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Temps 2 </a:t>
            </a:r>
            <a:r>
              <a:rPr lang="fr-FR" dirty="0" smtClean="0"/>
              <a:t>(1h)</a:t>
            </a:r>
            <a:r>
              <a:rPr lang="fr-FR" b="1" dirty="0" smtClean="0"/>
              <a:t>: On réfléchit, on propose, on écrit…</a:t>
            </a:r>
            <a:endParaRPr lang="fr-FR" dirty="0" smtClean="0"/>
          </a:p>
          <a:p>
            <a:pPr lvl="0">
              <a:buNone/>
            </a:pPr>
            <a:r>
              <a:rPr lang="fr-FR" dirty="0" smtClean="0"/>
              <a:t>	Nous identifions et proposons deux ou trois fils de réflexion </a:t>
            </a:r>
          </a:p>
          <a:p>
            <a:pPr lvl="0">
              <a:buNone/>
            </a:pPr>
            <a:r>
              <a:rPr lang="fr-FR" dirty="0" smtClean="0"/>
              <a:t>	Chaque en petit groupe (max 5 personnes) se saisit d'un fil et rédige une ou plusieurs propositions constructives, concrètes et réalistes à mettre en œuvre et à diffuser.</a:t>
            </a:r>
          </a:p>
          <a:p>
            <a:endParaRPr lang="fr-FR" dirty="0" smtClean="0"/>
          </a:p>
          <a:p>
            <a:r>
              <a:rPr lang="fr-FR" b="1" dirty="0" smtClean="0"/>
              <a:t>Temps 3 </a:t>
            </a:r>
            <a:r>
              <a:rPr lang="fr-FR" dirty="0" smtClean="0"/>
              <a:t>(dans la quinzaine qui suit la soirée) </a:t>
            </a:r>
            <a:r>
              <a:rPr lang="fr-FR" b="1" dirty="0" smtClean="0"/>
              <a:t>: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 	On rédige et on publie…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Une publication rassemblant les préconisations de Désirs d’école à l’issue de la soirée sera déposée sur le site bien sûr , mais aussi sur un blog de </a:t>
            </a:r>
            <a:r>
              <a:rPr lang="fr-FR" dirty="0" err="1" smtClean="0"/>
              <a:t>médiapart</a:t>
            </a:r>
            <a:r>
              <a:rPr lang="fr-FR" dirty="0" smtClean="0"/>
              <a:t>  (Qui ?) et/ou sur le café pédagogique (Qui ?).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marchandisation de l’école ?</a:t>
            </a:r>
            <a:endParaRPr lang="fr-F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0034" y="500042"/>
            <a:ext cx="807249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Une façon de penser l'école comme un outil pour préparer l'avenir  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(efficacité pour l'individu / la société)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Une façon de penser l'école pour promouvoir des idées/ des produits économiquement rentables 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Une façon de penser l'école élitiste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Une formation mettant les élèves en concurrence / faisant vivre l'expérience de la compétition, centrée sur les compétences.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recours aux cours privés et à des instances et prise en charge  externes ?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(médicalisation/accompagnement / orientatio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choix de la mise en concurrence des écoles elles-mêmes : développement des écoles alternatives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endParaRPr lang="fr-FR" sz="2000" b="1" baseline="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libri" pitchFamily="34" charset="0"/>
                <a:cs typeface="Times New Roman" pitchFamily="18" charset="0"/>
              </a:rPr>
              <a:t>Autres hypothèses ?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Contributions de la soirée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Extraits du livre « La riposte » de Philippe Meirieu.</a:t>
            </a:r>
          </a:p>
          <a:p>
            <a:endParaRPr lang="fr-FR" sz="2400" dirty="0" smtClean="0"/>
          </a:p>
          <a:p>
            <a:r>
              <a:rPr lang="fr-FR" sz="2400" dirty="0" smtClean="0"/>
              <a:t>E</a:t>
            </a:r>
            <a:r>
              <a:rPr lang="fr-FR" sz="2400" dirty="0" smtClean="0"/>
              <a:t>ntretien </a:t>
            </a:r>
            <a:r>
              <a:rPr lang="fr-FR" sz="2400" dirty="0" smtClean="0"/>
              <a:t>avec Philippe </a:t>
            </a:r>
            <a:r>
              <a:rPr lang="fr-FR" sz="2400" dirty="0" err="1" smtClean="0"/>
              <a:t>Frémeaux</a:t>
            </a:r>
            <a:r>
              <a:rPr lang="fr-FR" sz="2400" dirty="0" smtClean="0"/>
              <a:t>, directeur de "Alternatives économiques" </a:t>
            </a:r>
            <a:r>
              <a:rPr lang="fr-FR" sz="2400" dirty="0" smtClean="0"/>
              <a:t>: </a:t>
            </a:r>
          </a:p>
          <a:p>
            <a:pPr>
              <a:buNone/>
            </a:pPr>
            <a:r>
              <a:rPr lang="fr-FR" sz="2400" dirty="0" smtClean="0"/>
              <a:t> </a:t>
            </a:r>
            <a:r>
              <a:rPr lang="fr-FR" sz="2400" dirty="0" smtClean="0"/>
              <a:t>   « Efficacité </a:t>
            </a:r>
            <a:r>
              <a:rPr lang="fr-FR" sz="2400" dirty="0" smtClean="0"/>
              <a:t>de l’École, marchandisation, décentralisation</a:t>
            </a:r>
            <a:r>
              <a:rPr lang="fr-FR" sz="2400" dirty="0" smtClean="0"/>
              <a:t>... »</a:t>
            </a:r>
            <a:r>
              <a:rPr lang="fr-FR" sz="2400" b="1" dirty="0" smtClean="0"/>
              <a:t/>
            </a:r>
            <a:br>
              <a:rPr lang="fr-FR" sz="2400" b="1" dirty="0" smtClean="0"/>
            </a:br>
            <a:endParaRPr lang="fr-F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1.bp.blogspot.com/-fLsVhsoyAmg/VYrmGUg9MjI/AAAAAAAABf8/COMvon7BUQ8/s400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6286544" cy="4809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Résultat de recherche d'images pour &quot;marchandisation de l'écol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3314" y="1685887"/>
            <a:ext cx="6749148" cy="4886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1600" dirty="0" smtClean="0"/>
              <a:t>Les cahiers pédagogiques N°424 </a:t>
            </a:r>
            <a:r>
              <a:rPr lang="fr-FR" sz="1600" dirty="0" smtClean="0"/>
              <a:t>- mai 2004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Efficacité de l’École, marchandisation, décentralisation...</a:t>
            </a:r>
            <a:br>
              <a:rPr lang="fr-FR" sz="2000" b="1" dirty="0" smtClean="0"/>
            </a:br>
            <a:r>
              <a:rPr lang="fr-FR" sz="2000" b="1" dirty="0" smtClean="0"/>
              <a:t>Entretien avec Philippe </a:t>
            </a:r>
            <a:r>
              <a:rPr lang="fr-FR" sz="2000" b="1" dirty="0" err="1" smtClean="0"/>
              <a:t>Frémeaux</a:t>
            </a:r>
            <a:r>
              <a:rPr lang="fr-FR" sz="2000" b="1" dirty="0" smtClean="0"/>
              <a:t>, directeur de "Alternatives économiques</a:t>
            </a:r>
            <a:r>
              <a:rPr lang="fr-FR" sz="2000" b="1" dirty="0" smtClean="0"/>
              <a:t>".</a:t>
            </a:r>
            <a:br>
              <a:rPr lang="fr-FR" sz="2000" b="1" dirty="0" smtClean="0"/>
            </a:br>
            <a:r>
              <a:rPr lang="fr-FR" sz="1600" dirty="0" smtClean="0">
                <a:solidFill>
                  <a:srgbClr val="569405"/>
                </a:solidFill>
              </a:rPr>
              <a:t> </a:t>
            </a:r>
            <a:r>
              <a:rPr lang="fr-FR" sz="1600" dirty="0" smtClean="0">
                <a:solidFill>
                  <a:srgbClr val="569405"/>
                </a:solidFill>
              </a:rPr>
              <a:t>http://www.alternatives-economiques.fr/</a:t>
            </a:r>
            <a:endParaRPr lang="fr-FR" sz="1600" dirty="0">
              <a:solidFill>
                <a:srgbClr val="56940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153400" cy="3829064"/>
          </a:xfrm>
        </p:spPr>
        <p:txBody>
          <a:bodyPr>
            <a:normAutofit fontScale="70000" lnSpcReduction="20000"/>
          </a:bodyPr>
          <a:lstStyle/>
          <a:p>
            <a:pPr marL="252000" algn="just">
              <a:lnSpc>
                <a:spcPct val="170000"/>
              </a:lnSpc>
              <a:buNone/>
            </a:pPr>
            <a:r>
              <a:rPr lang="fr-FR" sz="3500" dirty="0" smtClean="0"/>
              <a:t>	</a:t>
            </a:r>
            <a:r>
              <a:rPr lang="fr-FR" dirty="0" smtClean="0"/>
              <a:t>Il </a:t>
            </a:r>
            <a:r>
              <a:rPr lang="fr-FR" dirty="0" smtClean="0"/>
              <a:t>a beaucoup été question au printemps dernier des menaces de marchandisation de l’école et de remise en cause du service public par l’offensive néolibérale. </a:t>
            </a:r>
            <a:endParaRPr lang="fr-FR" dirty="0" smtClean="0"/>
          </a:p>
          <a:p>
            <a:pPr marL="252000" algn="just">
              <a:lnSpc>
                <a:spcPct val="170000"/>
              </a:lnSpc>
              <a:buNone/>
            </a:pPr>
            <a:r>
              <a:rPr lang="fr-FR" dirty="0" smtClean="0">
                <a:solidFill>
                  <a:srgbClr val="02978A"/>
                </a:solidFill>
              </a:rPr>
              <a:t>	</a:t>
            </a:r>
            <a:r>
              <a:rPr lang="fr-FR" dirty="0" smtClean="0">
                <a:solidFill>
                  <a:srgbClr val="02978A"/>
                </a:solidFill>
              </a:rPr>
              <a:t>Comment </a:t>
            </a:r>
            <a:r>
              <a:rPr lang="fr-FR" dirty="0" smtClean="0">
                <a:solidFill>
                  <a:srgbClr val="02978A"/>
                </a:solidFill>
              </a:rPr>
              <a:t>démêler ce qui effectivement apparaît comme un danger et l’usage de slogans qui parfois empêchent de penser la complexité ? </a:t>
            </a:r>
            <a:endParaRPr lang="fr-FR" dirty="0" smtClean="0">
              <a:solidFill>
                <a:srgbClr val="02978A"/>
              </a:solidFill>
            </a:endParaRPr>
          </a:p>
          <a:p>
            <a:pPr marL="252000" algn="just">
              <a:lnSpc>
                <a:spcPct val="170000"/>
              </a:lnSpc>
              <a:buNone/>
            </a:pPr>
            <a:r>
              <a:rPr lang="fr-FR" dirty="0" smtClean="0">
                <a:solidFill>
                  <a:srgbClr val="02978A"/>
                </a:solidFill>
              </a:rPr>
              <a:t>	</a:t>
            </a:r>
            <a:r>
              <a:rPr lang="fr-FR" dirty="0" smtClean="0">
                <a:solidFill>
                  <a:srgbClr val="02978A"/>
                </a:solidFill>
              </a:rPr>
              <a:t>Comment </a:t>
            </a:r>
            <a:r>
              <a:rPr lang="fr-FR" dirty="0" smtClean="0">
                <a:solidFill>
                  <a:srgbClr val="02978A"/>
                </a:solidFill>
              </a:rPr>
              <a:t>faire que la lutte légitime contre ces périls ne se traduise pas par une défense de l’existant et un </a:t>
            </a:r>
            <a:r>
              <a:rPr lang="fr-FR" dirty="0" err="1" smtClean="0">
                <a:solidFill>
                  <a:srgbClr val="02978A"/>
                </a:solidFill>
              </a:rPr>
              <a:t>néoconservatisme</a:t>
            </a:r>
            <a:r>
              <a:rPr lang="fr-FR" dirty="0" smtClean="0">
                <a:solidFill>
                  <a:srgbClr val="02978A"/>
                </a:solidFill>
              </a:rPr>
              <a:t> parfois bien étonnant ? </a:t>
            </a:r>
            <a:endParaRPr lang="fr-FR" dirty="0" smtClean="0">
              <a:solidFill>
                <a:srgbClr val="02978A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000768"/>
            <a:ext cx="6357950" cy="62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9">
      <a:dk1>
        <a:srgbClr val="E08210"/>
      </a:dk1>
      <a:lt1>
        <a:srgbClr val="FFFFFF"/>
      </a:lt1>
      <a:dk2>
        <a:srgbClr val="02828A"/>
      </a:dk2>
      <a:lt2>
        <a:srgbClr val="FFFFFF"/>
      </a:lt2>
      <a:accent1>
        <a:srgbClr val="569405"/>
      </a:accent1>
      <a:accent2>
        <a:srgbClr val="E08210"/>
      </a:accent2>
      <a:accent3>
        <a:srgbClr val="FFFFFF"/>
      </a:accent3>
      <a:accent4>
        <a:srgbClr val="004583"/>
      </a:accent4>
      <a:accent5>
        <a:srgbClr val="2C3F71"/>
      </a:accent5>
      <a:accent6>
        <a:srgbClr val="EB8803"/>
      </a:accent6>
      <a:hlink>
        <a:srgbClr val="EB8803"/>
      </a:hlink>
      <a:folHlink>
        <a:srgbClr val="830B4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1052</TotalTime>
  <Words>195</Words>
  <Application>Microsoft Office PowerPoint</Application>
  <PresentationFormat>Affichage à l'écran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Médian</vt:lpstr>
      <vt:lpstr>La marchandisation de l’école</vt:lpstr>
      <vt:lpstr>Petit rappel des principes de nos rencontres</vt:lpstr>
      <vt:lpstr>Déroulement de la soirée</vt:lpstr>
      <vt:lpstr>Diapositive 4</vt:lpstr>
      <vt:lpstr>Contributions de la soirée</vt:lpstr>
      <vt:lpstr>Diapositive 6</vt:lpstr>
      <vt:lpstr>Diapositive 7</vt:lpstr>
      <vt:lpstr>Les cahiers pédagogiques N°424 - mai 2004 Efficacité de l’École, marchandisation, décentralisation... Entretien avec Philippe Frémeaux, directeur de "Alternatives économiques".  http://www.alternatives-economiques.fr/</vt:lpstr>
      <vt:lpstr>Diapositive 9</vt:lpstr>
      <vt:lpstr>Poursuivre la réflexion…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marchandisation de l’école</dc:title>
  <dc:creator>Utilisateur</dc:creator>
  <cp:lastModifiedBy>Utilisateur</cp:lastModifiedBy>
  <cp:revision>8</cp:revision>
  <dcterms:created xsi:type="dcterms:W3CDTF">2019-03-11T14:56:06Z</dcterms:created>
  <dcterms:modified xsi:type="dcterms:W3CDTF">2019-03-12T08:28:14Z</dcterms:modified>
</cp:coreProperties>
</file>